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8" r:id="rId3"/>
    <p:sldId id="259" r:id="rId4"/>
    <p:sldId id="260" r:id="rId5"/>
    <p:sldId id="264" r:id="rId6"/>
    <p:sldId id="263" r:id="rId7"/>
    <p:sldId id="265" r:id="rId8"/>
    <p:sldId id="266" r:id="rId9"/>
    <p:sldId id="267" r:id="rId10"/>
    <p:sldId id="257" r:id="rId11"/>
    <p:sldId id="268" r:id="rId12"/>
    <p:sldId id="269" r:id="rId13"/>
  </p:sldIdLst>
  <p:sldSz cx="12192000" cy="6858000"/>
  <p:notesSz cx="6858000" cy="9144000"/>
  <p:defaultTextStyle>
    <a:defPPr>
      <a:defRPr lang="en-001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F44CE1-2F03-463D-B660-02520C659374}" v="10" dt="2023-09-02T07:06:04.301"/>
    <p1510:client id="{1C5FA40F-9EF9-41A9-9C0B-94917E2DFCB2}" v="105" dt="2023-08-10T08:27:41.184"/>
    <p1510:client id="{2B4BECB4-C64B-4FDF-B00E-A32AFC893191}" v="4" dt="2023-08-10T08:30:23.156"/>
    <p1510:client id="{348E7CD4-5AAD-48ED-8084-277ACDF6C829}" v="65" dt="2023-08-09T12:18:19.043"/>
    <p1510:client id="{3B42818E-A780-4CE8-94DB-3143B8C16AD2}" v="7" dt="2023-08-10T07:51:59.347"/>
    <p1510:client id="{3CC286CE-C665-4E31-98C1-798A944659BE}" v="44" dt="2023-08-09T15:57:04.103"/>
    <p1510:client id="{4BD80A50-5D4E-41BD-8CD7-F9C43E0BCC8B}" v="35" dt="2023-08-10T08:19:13.375"/>
    <p1510:client id="{4D050A02-7DF6-4E71-9129-8728EF60E36F}" v="263" dt="2023-08-09T16:13:50.696"/>
    <p1510:client id="{5CD2F6D2-ED81-4910-9567-42F3F56DD95E}" v="602" dt="2023-08-10T08:33:00.720"/>
    <p1510:client id="{7535425D-B8FF-45F8-9816-2A221E42978A}" v="231" dt="2023-08-10T08:06:42.567"/>
    <p1510:client id="{95C7EDDE-C8D3-4F3E-9FE8-D2FFE3B83098}" v="9" dt="2023-08-10T08:10:18.078"/>
    <p1510:client id="{BFD5D67C-C387-4536-BB00-7BE7AE5545B6}" v="28" dt="2023-08-10T05:48:42.340"/>
    <p1510:client id="{E656E696-50A9-4314-B6EB-16D26D38696D}" v="521" dt="2023-08-09T11:37:41.4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49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0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28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29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70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59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79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41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0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47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2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74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1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5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39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6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9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11BEF9-09EA-ABC6-E8CB-D5F73AC1B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8299" y="1380068"/>
            <a:ext cx="6054723" cy="2616199"/>
          </a:xfrm>
        </p:spPr>
        <p:txBody>
          <a:bodyPr>
            <a:normAutofit fontScale="90000"/>
          </a:bodyPr>
          <a:lstStyle/>
          <a:p>
            <a:r>
              <a:rPr lang="en-001"/>
              <a:t>Predicting house prices for a better future! 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8A878A-7A7B-EB52-7024-B69922C47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8376" y="4479487"/>
            <a:ext cx="5847332" cy="138853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001" sz="1800" dirty="0"/>
              <a:t>Housing Price predictive model – Supervised Learning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001" sz="1800" dirty="0"/>
              <a:t>Project Contributors – Aayush Gupta, Chris Banh, 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001" sz="1800" dirty="0"/>
              <a:t>Aung Kyaw Zan, Sandeep Sumithran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C57F9E-C9E0-0E4E-B922-BA89608B7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91" r="12913" b="9088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0941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047F1-C198-AC55-10A6-D5BED0767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88" y="1073483"/>
            <a:ext cx="4815462" cy="461341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Clr>
                <a:srgbClr val="1287C3"/>
              </a:buClr>
            </a:pPr>
            <a:endParaRPr lang="en-US" sz="1900" b="1" dirty="0">
              <a:cs typeface="Calibri"/>
            </a:endParaRPr>
          </a:p>
          <a:p>
            <a:pPr>
              <a:buClr>
                <a:srgbClr val="1287C3"/>
              </a:buClr>
            </a:pPr>
            <a:r>
              <a:rPr lang="en-US" sz="1900" dirty="0">
                <a:cs typeface="Calibri"/>
              </a:rPr>
              <a:t>With a target R^2 value of 0.80, we started off my manually tweaking the hyperparameters.</a:t>
            </a:r>
            <a:br>
              <a:rPr lang="en-US" sz="1900" dirty="0">
                <a:cs typeface="Calibri"/>
              </a:rPr>
            </a:br>
            <a:endParaRPr lang="en-US" sz="1900" dirty="0">
              <a:cs typeface="Calibri"/>
            </a:endParaRPr>
          </a:p>
          <a:p>
            <a:pPr>
              <a:buClr>
                <a:srgbClr val="1287C3"/>
              </a:buClr>
            </a:pPr>
            <a:r>
              <a:rPr lang="en-US" sz="1900" dirty="0">
                <a:cs typeface="Calibri"/>
              </a:rPr>
              <a:t>We then decided to let a the scripting to determine the best hyperparameters for us through the use of GridSearchCV for a list of provided values. </a:t>
            </a:r>
            <a:br>
              <a:rPr lang="en-US" sz="1900" dirty="0">
                <a:cs typeface="Calibri"/>
              </a:rPr>
            </a:br>
            <a:endParaRPr lang="en-US" sz="1900" dirty="0">
              <a:cs typeface="Calibri"/>
            </a:endParaRPr>
          </a:p>
          <a:p>
            <a:pPr>
              <a:buClr>
                <a:srgbClr val="1287C3"/>
              </a:buClr>
            </a:pPr>
            <a:r>
              <a:rPr lang="en-US" sz="1900" dirty="0">
                <a:cs typeface="Calibri"/>
              </a:rPr>
              <a:t>Training the model once more using the best hyperparameters provided through the tuner, we we’re able to obtain a Mean Absolute Error of 170k from the average house pricing with an R^2 value of 0.8255.</a:t>
            </a:r>
          </a:p>
          <a:p>
            <a:pPr lvl="1">
              <a:buClr>
                <a:srgbClr val="1287C3"/>
              </a:buClr>
            </a:pPr>
            <a:endParaRPr lang="en-US" sz="1900" dirty="0">
              <a:cs typeface="Calibri"/>
            </a:endParaRP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C909E0E-156F-1645-0F0C-1F92FE48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166" y="1073483"/>
            <a:ext cx="5991497" cy="459416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904485-BA6E-8DD7-9B4F-F555C21D6180}"/>
              </a:ext>
            </a:extLst>
          </p:cNvPr>
          <p:cNvSpPr txBox="1">
            <a:spLocks/>
          </p:cNvSpPr>
          <p:nvPr/>
        </p:nvSpPr>
        <p:spPr>
          <a:xfrm>
            <a:off x="1582478" y="761"/>
            <a:ext cx="10608477" cy="107617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2"/>
                </a:solidFill>
                <a:cs typeface="Calibri Light"/>
              </a:rPr>
              <a:t>Training the Model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59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bile Application Development and Types of Mobile Apps - 99writer Blog">
            <a:extLst>
              <a:ext uri="{FF2B5EF4-FFF2-40B4-BE49-F238E27FC236}">
                <a16:creationId xmlns:a16="http://schemas.microsoft.com/office/drawing/2014/main" id="{7555913A-9B61-8C10-1CA3-8F132E8A2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127" y="0"/>
            <a:ext cx="533815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83BA4-3F78-1852-7802-0E291F9E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442" y="288757"/>
            <a:ext cx="7888290" cy="1022684"/>
          </a:xfrm>
        </p:spPr>
        <p:txBody>
          <a:bodyPr>
            <a:normAutofit fontScale="90000"/>
          </a:bodyPr>
          <a:lstStyle/>
          <a:p>
            <a:r>
              <a:rPr lang="en-US" dirty="0"/>
              <a:t>Mission Success? And reflecting on our project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32959-A1A3-5727-1F19-27B151A96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859" y="1540560"/>
            <a:ext cx="7455109" cy="404261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Originally, our end goal was to develop a web application to allow our target demographic (home buyers) to input various features in which the web application would then return a an estimated price.</a:t>
            </a:r>
          </a:p>
          <a:p>
            <a:endParaRPr lang="en-US" dirty="0"/>
          </a:p>
          <a:p>
            <a:r>
              <a:rPr lang="en-US" dirty="0"/>
              <a:t>A lot of time that we originally had available was mismanaged. Much of it was manually experimenting with various machine learning models and manually tuning the hyperparameters.</a:t>
            </a:r>
          </a:p>
          <a:p>
            <a:endParaRPr lang="en-US" dirty="0"/>
          </a:p>
          <a:p>
            <a:r>
              <a:rPr lang="en-US" dirty="0"/>
              <a:t>Running the script that determines the best hyperparameters is also time consuming through the local server. </a:t>
            </a:r>
          </a:p>
          <a:p>
            <a:endParaRPr lang="en-AU" dirty="0"/>
          </a:p>
        </p:txBody>
      </p:sp>
      <p:pic>
        <p:nvPicPr>
          <p:cNvPr id="2052" name="Picture 4" descr="Web Application Development: The BASIC Concepts">
            <a:extLst>
              <a:ext uri="{FF2B5EF4-FFF2-40B4-BE49-F238E27FC236}">
                <a16:creationId xmlns:a16="http://schemas.microsoft.com/office/drawing/2014/main" id="{233CEE0B-7D36-A873-84DF-767954ED4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431" y="3732832"/>
            <a:ext cx="3874420" cy="301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557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5ADCF-31A4-E573-DD5B-79D214A48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237874"/>
            <a:ext cx="10018713" cy="1752599"/>
          </a:xfrm>
        </p:spPr>
        <p:txBody>
          <a:bodyPr/>
          <a:lstStyle/>
          <a:p>
            <a:r>
              <a:rPr lang="en-US" dirty="0"/>
              <a:t>Thanks for tuning in!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AU" dirty="0"/>
          </a:p>
        </p:txBody>
      </p:sp>
      <p:pic>
        <p:nvPicPr>
          <p:cNvPr id="3074" name="Picture 2" descr="27,500+ Thumbs Up Stock Videos and Royalty-Free Footage - iStock | Thumbs up  icon, Thumbs up emoji, Thumbs up isolated">
            <a:extLst>
              <a:ext uri="{FF2B5EF4-FFF2-40B4-BE49-F238E27FC236}">
                <a16:creationId xmlns:a16="http://schemas.microsoft.com/office/drawing/2014/main" id="{007E97BC-3261-E9F1-B1F0-E28A94331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8153"/>
            <a:ext cx="5315284" cy="298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benefits are available for first-time buyers?">
            <a:extLst>
              <a:ext uri="{FF2B5EF4-FFF2-40B4-BE49-F238E27FC236}">
                <a16:creationId xmlns:a16="http://schemas.microsoft.com/office/drawing/2014/main" id="{BD964F28-9ADF-5126-E487-EB45EBEFF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942" y="3872965"/>
            <a:ext cx="4975058" cy="298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remium Photo | Real estate agent with toy house gesturing thumb-up">
            <a:extLst>
              <a:ext uri="{FF2B5EF4-FFF2-40B4-BE49-F238E27FC236}">
                <a16:creationId xmlns:a16="http://schemas.microsoft.com/office/drawing/2014/main" id="{59A713C0-7467-CCA8-2DE4-38EE004EA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4216349" cy="281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usiness Thumbs Up Images - Free Download on Freepik">
            <a:extLst>
              <a:ext uri="{FF2B5EF4-FFF2-40B4-BE49-F238E27FC236}">
                <a16:creationId xmlns:a16="http://schemas.microsoft.com/office/drawing/2014/main" id="{BC886E7A-5434-B411-7430-DB8B41901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872" y="21759"/>
            <a:ext cx="4259127" cy="283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109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12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3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02F3A0-1FDC-D01B-F8A0-2095749B2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899" y="12247"/>
            <a:ext cx="8420855" cy="1427540"/>
          </a:xfrm>
        </p:spPr>
        <p:txBody>
          <a:bodyPr>
            <a:normAutofit/>
          </a:bodyPr>
          <a:lstStyle/>
          <a:p>
            <a:r>
              <a:rPr lang="en-GB">
                <a:cs typeface="Calibri Light"/>
              </a:rPr>
              <a:t>Introduction</a:t>
            </a:r>
          </a:p>
        </p:txBody>
      </p:sp>
      <p:pic>
        <p:nvPicPr>
          <p:cNvPr id="4" name="Picture 3" descr="High angle view of buildings in a city">
            <a:extLst>
              <a:ext uri="{FF2B5EF4-FFF2-40B4-BE49-F238E27FC236}">
                <a16:creationId xmlns:a16="http://schemas.microsoft.com/office/drawing/2014/main" id="{4315BB02-DFB2-74A7-4783-20913D72A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21" r="26111" b="-1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85C3D-2C8E-B24B-AA8D-71D9FA489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331" y="1504647"/>
            <a:ext cx="8604853" cy="442262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000">
                <a:ea typeface="+mn-lt"/>
                <a:cs typeface="+mn-lt"/>
              </a:rPr>
              <a:t>High property prices = stress for first home buyers</a:t>
            </a:r>
            <a:endParaRPr lang="en-US" sz="200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GB" sz="2000">
                <a:ea typeface="+mn-lt"/>
                <a:cs typeface="+mn-lt"/>
              </a:rPr>
              <a:t>Use historical data to predict the current and future</a:t>
            </a:r>
            <a:endParaRPr lang="en-GB" sz="2000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</a:pPr>
            <a:r>
              <a:rPr lang="en-GB" sz="2000">
                <a:ea typeface="+mn-lt"/>
                <a:cs typeface="+mn-lt"/>
              </a:rPr>
              <a:t>Provide real-time value using machine learning</a:t>
            </a:r>
            <a:endParaRPr lang="en-GB" sz="2000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</a:pPr>
            <a:endParaRPr lang="en-GB" sz="2000" b="1" u="sng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2000" b="1" u="sng">
                <a:ea typeface="Calibri"/>
                <a:cs typeface="Calibri"/>
              </a:rPr>
              <a:t>Goals:</a:t>
            </a:r>
            <a:br>
              <a:rPr lang="en-GB" sz="2000" b="1" u="sng">
                <a:ea typeface="Calibri"/>
                <a:cs typeface="Calibri"/>
              </a:rPr>
            </a:br>
            <a:endParaRPr lang="en-GB" sz="2000">
              <a:ea typeface="Calibri"/>
              <a:cs typeface="Calibri"/>
            </a:endParaRPr>
          </a:p>
          <a:p>
            <a:pPr>
              <a:lnSpc>
                <a:spcPct val="90000"/>
              </a:lnSpc>
              <a:buClr>
                <a:srgbClr val="1287C3"/>
              </a:buClr>
            </a:pPr>
            <a:r>
              <a:rPr lang="en-GB" sz="2000">
                <a:cs typeface="Calibri"/>
              </a:rPr>
              <a:t>1.Relationship between estate prices and key factors</a:t>
            </a:r>
          </a:p>
          <a:p>
            <a:pPr>
              <a:lnSpc>
                <a:spcPct val="90000"/>
              </a:lnSpc>
              <a:buClr>
                <a:srgbClr val="1287C3"/>
              </a:buClr>
            </a:pPr>
            <a:r>
              <a:rPr lang="en-GB" sz="2000">
                <a:ea typeface="Calibri"/>
                <a:cs typeface="Calibri"/>
              </a:rPr>
              <a:t>2.Construction and training of model</a:t>
            </a:r>
            <a:endParaRPr lang="en-GB"/>
          </a:p>
          <a:p>
            <a:pPr>
              <a:lnSpc>
                <a:spcPct val="90000"/>
              </a:lnSpc>
            </a:pPr>
            <a:r>
              <a:rPr lang="en-GB" sz="2000">
                <a:ea typeface="Calibri"/>
                <a:cs typeface="Calibri"/>
              </a:rPr>
              <a:t>3.Predictive power of historical data</a:t>
            </a:r>
          </a:p>
          <a:p>
            <a:pPr>
              <a:lnSpc>
                <a:spcPct val="90000"/>
              </a:lnSpc>
            </a:pPr>
            <a:endParaRPr lang="en-GB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3888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22BA-0BDB-6D2A-1196-9ACFF50C6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8498" y="1194596"/>
            <a:ext cx="5237109" cy="453589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900">
              <a:solidFill>
                <a:schemeClr val="tx2"/>
              </a:solidFill>
              <a:cs typeface="Calibri"/>
            </a:endParaRPr>
          </a:p>
          <a:p>
            <a:pPr>
              <a:buClr>
                <a:srgbClr val="1287C3"/>
              </a:buClr>
            </a:pPr>
            <a:endParaRPr lang="en-US" sz="1900">
              <a:solidFill>
                <a:schemeClr val="tx2"/>
              </a:solidFill>
              <a:cs typeface="Calibri"/>
            </a:endParaRPr>
          </a:p>
          <a:p>
            <a:pPr>
              <a:buClr>
                <a:srgbClr val="1287C3"/>
              </a:buClr>
            </a:pPr>
            <a:r>
              <a:rPr lang="en-US" sz="1900">
                <a:solidFill>
                  <a:schemeClr val="tx2"/>
                </a:solidFill>
                <a:cs typeface="Calibri"/>
              </a:rPr>
              <a:t>Determine the indexes within the data which influences the overall property prices.</a:t>
            </a:r>
            <a:br>
              <a:rPr lang="en-US" sz="1900">
                <a:solidFill>
                  <a:schemeClr val="tx2"/>
                </a:solidFill>
                <a:cs typeface="Calibri"/>
              </a:rPr>
            </a:br>
            <a:endParaRPr lang="en-US" sz="190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1900">
                <a:solidFill>
                  <a:schemeClr val="tx2"/>
                </a:solidFill>
                <a:ea typeface="Calibri"/>
                <a:cs typeface="Calibri"/>
              </a:rPr>
              <a:t>Created a heatmap matrix that shows the relationship between each of the columns have with one another.</a:t>
            </a:r>
            <a:br>
              <a:rPr lang="en-US" sz="1900">
                <a:solidFill>
                  <a:schemeClr val="tx2"/>
                </a:solidFill>
                <a:ea typeface="Calibri"/>
                <a:cs typeface="Calibri"/>
              </a:rPr>
            </a:br>
            <a:endParaRPr lang="en-US" sz="190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1900">
                <a:solidFill>
                  <a:schemeClr val="tx2"/>
                </a:solidFill>
                <a:ea typeface="Calibri"/>
                <a:cs typeface="Calibri"/>
              </a:rPr>
              <a:t>There can also be inverse relationships denoted by the dark boxes. </a:t>
            </a:r>
          </a:p>
          <a:p>
            <a:endParaRPr lang="en-US" sz="1900">
              <a:solidFill>
                <a:schemeClr val="tx2"/>
              </a:solidFill>
              <a:ea typeface="Calibri"/>
              <a:cs typeface="Calibri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F4DC3465-4713-06C7-90E2-57269222E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265" y="1078331"/>
            <a:ext cx="5471689" cy="46501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95B7DC8-AFFC-2436-28C3-3879FC4B8D28}"/>
              </a:ext>
            </a:extLst>
          </p:cNvPr>
          <p:cNvSpPr txBox="1">
            <a:spLocks/>
          </p:cNvSpPr>
          <p:nvPr/>
        </p:nvSpPr>
        <p:spPr>
          <a:xfrm>
            <a:off x="1487228" y="761"/>
            <a:ext cx="10608477" cy="107617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chemeClr val="tx2"/>
                </a:solidFill>
                <a:cs typeface="Calibri Light"/>
              </a:rPr>
              <a:t>Determine Correlations of Each Columns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46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BAE79-960C-B757-28BF-868D6A3FC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478" y="761"/>
            <a:ext cx="10608477" cy="107617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  <a:ea typeface="Calibri Light"/>
                <a:cs typeface="Calibri Light"/>
              </a:rPr>
              <a:t>Determine Indexes that Ties to Property Pricing </a:t>
            </a:r>
          </a:p>
        </p:txBody>
      </p:sp>
      <p:pic>
        <p:nvPicPr>
          <p:cNvPr id="22" name="Content Placeholder 21" descr="A screenshot of a chart&#10;&#10;Description automatically generated">
            <a:extLst>
              <a:ext uri="{FF2B5EF4-FFF2-40B4-BE49-F238E27FC236}">
                <a16:creationId xmlns:a16="http://schemas.microsoft.com/office/drawing/2014/main" id="{5CF5F442-EDBD-CA5B-D584-689F7747A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7212" y="1077100"/>
            <a:ext cx="5993009" cy="4892774"/>
          </a:xfrm>
          <a:noFill/>
          <a:ln>
            <a:noFill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10D9C8-E34D-1A93-4EB2-AFC4E23F809B}"/>
              </a:ext>
            </a:extLst>
          </p:cNvPr>
          <p:cNvSpPr txBox="1">
            <a:spLocks/>
          </p:cNvSpPr>
          <p:nvPr/>
        </p:nvSpPr>
        <p:spPr>
          <a:xfrm>
            <a:off x="1352742" y="1083195"/>
            <a:ext cx="4748499" cy="4882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1900">
              <a:solidFill>
                <a:schemeClr val="tx2"/>
              </a:solidFill>
              <a:ea typeface="+mn-lt"/>
              <a:cs typeface="+mn-lt"/>
            </a:endParaRPr>
          </a:p>
          <a:p>
            <a:pPr>
              <a:buClr>
                <a:srgbClr val="1287C3"/>
              </a:buClr>
            </a:pPr>
            <a:endParaRPr lang="en-US" sz="1900">
              <a:solidFill>
                <a:schemeClr val="tx2"/>
              </a:solidFill>
              <a:ea typeface="+mn-lt"/>
              <a:cs typeface="+mn-lt"/>
            </a:endParaRPr>
          </a:p>
          <a:p>
            <a:pPr>
              <a:buClr>
                <a:srgbClr val="1287C3"/>
              </a:buClr>
            </a:pPr>
            <a:r>
              <a:rPr lang="en-US" sz="1900">
                <a:solidFill>
                  <a:schemeClr val="tx2"/>
                </a:solidFill>
                <a:ea typeface="+mn-lt"/>
                <a:cs typeface="+mn-lt"/>
              </a:rPr>
              <a:t>Created modification to the heatmap so that price is the first index.</a:t>
            </a:r>
            <a:br>
              <a:rPr lang="en-US" sz="1900">
                <a:solidFill>
                  <a:schemeClr val="tx2"/>
                </a:solidFill>
                <a:ea typeface="+mn-lt"/>
                <a:cs typeface="+mn-lt"/>
              </a:rPr>
            </a:br>
            <a:endParaRPr lang="en-US" sz="1900">
              <a:solidFill>
                <a:schemeClr val="tx2"/>
              </a:solidFill>
              <a:ea typeface="+mn-lt"/>
              <a:cs typeface="+mn-lt"/>
            </a:endParaRPr>
          </a:p>
          <a:p>
            <a:pPr>
              <a:buClr>
                <a:srgbClr val="1287C3"/>
              </a:buClr>
            </a:pPr>
            <a:r>
              <a:rPr lang="en-US" sz="1900">
                <a:solidFill>
                  <a:schemeClr val="tx2"/>
                </a:solidFill>
                <a:ea typeface="+mn-lt"/>
                <a:cs typeface="+mn-lt"/>
              </a:rPr>
              <a:t>Number of rooms within the property is directly proportional to the house price.</a:t>
            </a:r>
            <a:br>
              <a:rPr lang="en-US" sz="1900">
                <a:solidFill>
                  <a:schemeClr val="tx2"/>
                </a:solidFill>
                <a:ea typeface="+mn-lt"/>
                <a:cs typeface="+mn-lt"/>
              </a:rPr>
            </a:br>
            <a:endParaRPr lang="en-US" sz="1900">
              <a:solidFill>
                <a:schemeClr val="tx2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87C3"/>
              </a:buClr>
            </a:pPr>
            <a:r>
              <a:rPr lang="en-US" sz="1900">
                <a:solidFill>
                  <a:schemeClr val="tx2"/>
                </a:solidFill>
                <a:ea typeface="+mn-lt"/>
                <a:cs typeface="+mn-lt"/>
              </a:rPr>
              <a:t>Distance and Year Built has an inverse relationship also the magnitude of the effect is also noticeable.</a:t>
            </a:r>
          </a:p>
          <a:p>
            <a:pPr>
              <a:buClr>
                <a:srgbClr val="1287C3"/>
              </a:buClr>
            </a:pPr>
            <a:endParaRPr lang="en-US" sz="1900">
              <a:solidFill>
                <a:schemeClr val="tx2"/>
              </a:solidFill>
              <a:ea typeface="Calibri"/>
              <a:cs typeface="Calibri"/>
            </a:endParaRPr>
          </a:p>
          <a:p>
            <a:endParaRPr lang="en-US" sz="1900">
              <a:solidFill>
                <a:schemeClr val="tx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5415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BAB2B9-341E-FAF9-254D-1F0C59C2BD4A}"/>
              </a:ext>
            </a:extLst>
          </p:cNvPr>
          <p:cNvSpPr>
            <a:spLocks noGrp="1"/>
          </p:cNvSpPr>
          <p:nvPr/>
        </p:nvSpPr>
        <p:spPr>
          <a:xfrm>
            <a:off x="1582478" y="55189"/>
            <a:ext cx="10608477" cy="107617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chemeClr val="tx2"/>
                </a:solidFill>
                <a:cs typeface="Calibri Light"/>
              </a:rPr>
              <a:t>Melbourne's Housing Price Insight (2016-2017)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B8B15801-6C3F-B767-81F9-87C48C9C7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553" y="1127426"/>
            <a:ext cx="2937390" cy="2531670"/>
          </a:xfrm>
          <a:prstGeom prst="rect">
            <a:avLst/>
          </a:prstGeom>
        </p:spPr>
      </p:pic>
      <p:pic>
        <p:nvPicPr>
          <p:cNvPr id="8" name="Picture 7" descr="A graph of average price&#10;&#10;Description automatically generated">
            <a:extLst>
              <a:ext uri="{FF2B5EF4-FFF2-40B4-BE49-F238E27FC236}">
                <a16:creationId xmlns:a16="http://schemas.microsoft.com/office/drawing/2014/main" id="{51E12A6A-1D77-88D0-12B4-78629C58A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802" y="1127867"/>
            <a:ext cx="3576534" cy="2530787"/>
          </a:xfrm>
          <a:prstGeom prst="rect">
            <a:avLst/>
          </a:prstGeom>
        </p:spPr>
      </p:pic>
      <p:pic>
        <p:nvPicPr>
          <p:cNvPr id="10" name="Picture 9" descr="A screenshot of a map&#10;&#10;Description automatically generated">
            <a:extLst>
              <a:ext uri="{FF2B5EF4-FFF2-40B4-BE49-F238E27FC236}">
                <a16:creationId xmlns:a16="http://schemas.microsoft.com/office/drawing/2014/main" id="{5406237D-E702-9091-57EC-142D84946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909" y="3843231"/>
            <a:ext cx="2930676" cy="3014724"/>
          </a:xfrm>
          <a:prstGeom prst="rect">
            <a:avLst/>
          </a:prstGeom>
        </p:spPr>
      </p:pic>
      <p:pic>
        <p:nvPicPr>
          <p:cNvPr id="12" name="Picture 11" descr="A pie chart with numbers and a graph&#10;&#10;Description automatically generated">
            <a:extLst>
              <a:ext uri="{FF2B5EF4-FFF2-40B4-BE49-F238E27FC236}">
                <a16:creationId xmlns:a16="http://schemas.microsoft.com/office/drawing/2014/main" id="{81D5DC40-FD45-B801-6BD9-D2BC86B6F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803" y="4143901"/>
            <a:ext cx="3576534" cy="240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51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83D7DC43-6605-36B3-357F-EDE0EB2B5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233" y="834462"/>
            <a:ext cx="9271315" cy="60217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906EC76-FC6D-1E79-4359-E0C1D63E791B}"/>
              </a:ext>
            </a:extLst>
          </p:cNvPr>
          <p:cNvSpPr txBox="1">
            <a:spLocks/>
          </p:cNvSpPr>
          <p:nvPr/>
        </p:nvSpPr>
        <p:spPr>
          <a:xfrm>
            <a:off x="1582478" y="761"/>
            <a:ext cx="10608477" cy="107617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chemeClr val="tx2"/>
                </a:solidFill>
                <a:ea typeface="+mj-lt"/>
                <a:cs typeface="+mj-lt"/>
              </a:rPr>
              <a:t>How Distance from the CBD Affects Pricing</a:t>
            </a:r>
          </a:p>
        </p:txBody>
      </p:sp>
    </p:spTree>
    <p:extLst>
      <p:ext uri="{BB962C8B-B14F-4D97-AF65-F5344CB8AC3E}">
        <p14:creationId xmlns:p14="http://schemas.microsoft.com/office/powerpoint/2010/main" val="3104760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9420-647A-AED7-04F9-B2880CB15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cleaning the dataset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90785-6850-A789-F8C8-C964519DC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584" y="2257925"/>
            <a:ext cx="10018713" cy="3124201"/>
          </a:xfrm>
        </p:spPr>
        <p:txBody>
          <a:bodyPr/>
          <a:lstStyle/>
          <a:p>
            <a:r>
              <a:rPr lang="en-US" dirty="0"/>
              <a:t>Decision to further clean the data through removal of indexes that have little to no affect to pricing.</a:t>
            </a:r>
          </a:p>
          <a:p>
            <a:r>
              <a:rPr lang="en-US" dirty="0"/>
              <a:t>Removed and entries that contains any null values within.</a:t>
            </a:r>
          </a:p>
          <a:p>
            <a:r>
              <a:rPr lang="en-US" dirty="0"/>
              <a:t>Segregated the region names and concatenated back into the main dataset.</a:t>
            </a:r>
          </a:p>
          <a:p>
            <a:r>
              <a:rPr lang="en-US" dirty="0"/>
              <a:t>The cleaned dataset was then stored within a PostgreSQL database.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55228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6B6C-4866-6A95-EC45-9AC9D1670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what is the most appropriate machine learning algorithm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1C213-85D4-2CC2-0CBF-F4098B5B7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best machine learning algorithm that best aids in achieving our goal of a high accuracy rating.</a:t>
            </a:r>
            <a:endParaRPr lang="en-AU" dirty="0"/>
          </a:p>
          <a:p>
            <a:r>
              <a:rPr lang="en-AU" dirty="0"/>
              <a:t>We have experimented with linear regression, gradient boosting, random forest regressor and deep learning (</a:t>
            </a:r>
            <a:r>
              <a:rPr lang="en-AU" dirty="0" err="1"/>
              <a:t>StandardScaler</a:t>
            </a:r>
            <a:r>
              <a:rPr lang="en-AU"/>
              <a:t>).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2934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69B9F-55A6-9E05-AD9B-688FDF43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ultimately chose Random Forest Regressor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8349D-ADE1-D72A-4D51-DD8C8C46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50" y="2085473"/>
            <a:ext cx="6043909" cy="3910890"/>
          </a:xfrm>
        </p:spPr>
        <p:txBody>
          <a:bodyPr/>
          <a:lstStyle/>
          <a:p>
            <a:r>
              <a:rPr lang="en-US" dirty="0"/>
              <a:t>Random Forest Regressor allows us to determine a continuous value whilst also been able to handle continuous variables. </a:t>
            </a:r>
          </a:p>
          <a:p>
            <a:r>
              <a:rPr lang="en-US" dirty="0"/>
              <a:t>It does not require additional setup including normalization of the dataset.</a:t>
            </a:r>
          </a:p>
          <a:p>
            <a:r>
              <a:rPr lang="en-US" dirty="0"/>
              <a:t>When directly imported from scikit-learn, it yielded the best r^2 value compared to other models without any additional hyperparameter tuning. </a:t>
            </a:r>
            <a:endParaRPr lang="en-AU" dirty="0"/>
          </a:p>
        </p:txBody>
      </p:sp>
      <p:pic>
        <p:nvPicPr>
          <p:cNvPr id="1026" name="Picture 2" descr="Random Forest Regression. Random Forest Regression is a… | by Chaya | Level  Up Coding">
            <a:extLst>
              <a:ext uri="{FF2B5EF4-FFF2-40B4-BE49-F238E27FC236}">
                <a16:creationId xmlns:a16="http://schemas.microsoft.com/office/drawing/2014/main" id="{4CA6D299-3271-AC85-B256-BD7F18A47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689" y="2357562"/>
            <a:ext cx="5177961" cy="3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3675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</TotalTime>
  <Words>551</Words>
  <Application>Microsoft Office PowerPoint</Application>
  <PresentationFormat>Widescreen</PresentationFormat>
  <Paragraphs>51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Corbel</vt:lpstr>
      <vt:lpstr>Parallax</vt:lpstr>
      <vt:lpstr>Predicting house prices for a better future! </vt:lpstr>
      <vt:lpstr>Introduction</vt:lpstr>
      <vt:lpstr>PowerPoint Presentation</vt:lpstr>
      <vt:lpstr>Determine Indexes that Ties to Property Pricing </vt:lpstr>
      <vt:lpstr>PowerPoint Presentation</vt:lpstr>
      <vt:lpstr>PowerPoint Presentation</vt:lpstr>
      <vt:lpstr>Further cleaning the dataset</vt:lpstr>
      <vt:lpstr>Determining what is the most appropriate machine learning algorithm</vt:lpstr>
      <vt:lpstr>We ultimately chose Random Forest Regressor</vt:lpstr>
      <vt:lpstr>PowerPoint Presentation</vt:lpstr>
      <vt:lpstr>Mission Success? And reflecting on our project</vt:lpstr>
      <vt:lpstr>Thanks for tuning in!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Aung Kyaw Zan</dc:creator>
  <cp:lastModifiedBy>christopher banh</cp:lastModifiedBy>
  <cp:revision>11</cp:revision>
  <dcterms:created xsi:type="dcterms:W3CDTF">2023-08-06T05:55:56Z</dcterms:created>
  <dcterms:modified xsi:type="dcterms:W3CDTF">2023-09-05T15:59:12Z</dcterms:modified>
</cp:coreProperties>
</file>